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80" r:id="rId13"/>
    <p:sldId id="281" r:id="rId14"/>
    <p:sldId id="275" r:id="rId15"/>
    <p:sldId id="276" r:id="rId16"/>
    <p:sldId id="277" r:id="rId17"/>
    <p:sldId id="278" r:id="rId18"/>
    <p:sldId id="343" r:id="rId19"/>
    <p:sldId id="322" r:id="rId20"/>
    <p:sldId id="323" r:id="rId21"/>
    <p:sldId id="326" r:id="rId22"/>
    <p:sldId id="327" r:id="rId23"/>
    <p:sldId id="329" r:id="rId24"/>
    <p:sldId id="330" r:id="rId25"/>
    <p:sldId id="306" r:id="rId26"/>
    <p:sldId id="342" r:id="rId27"/>
    <p:sldId id="339" r:id="rId28"/>
    <p:sldId id="308" r:id="rId29"/>
    <p:sldId id="341" r:id="rId30"/>
    <p:sldId id="292" r:id="rId31"/>
    <p:sldId id="337" r:id="rId32"/>
    <p:sldId id="334" r:id="rId33"/>
    <p:sldId id="335" r:id="rId34"/>
    <p:sldId id="336" r:id="rId35"/>
    <p:sldId id="332" r:id="rId36"/>
    <p:sldId id="333" r:id="rId37"/>
    <p:sldId id="338" r:id="rId38"/>
    <p:sldId id="348" r:id="rId39"/>
    <p:sldId id="344" r:id="rId40"/>
    <p:sldId id="345" r:id="rId41"/>
    <p:sldId id="347" r:id="rId42"/>
    <p:sldId id="349" r:id="rId43"/>
    <p:sldId id="317" r:id="rId44"/>
    <p:sldId id="31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20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51B9E-8306-45F2-8E5A-508552B9437B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3BAA5-748B-4CA3-BDFF-F123E169E6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are partially responsible for decline in </a:t>
            </a:r>
            <a:r>
              <a:rPr lang="en-US" dirty="0" err="1" smtClean="0"/>
              <a:t>oregon</a:t>
            </a:r>
            <a:r>
              <a:rPr lang="en-US" dirty="0" smtClean="0"/>
              <a:t> spotted frog, leopard frog, and western pond turtles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have dumped unwanted aquariums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 attach</a:t>
            </a:r>
            <a:r>
              <a:rPr lang="en-US" baseline="0" dirty="0" smtClean="0"/>
              <a:t> themselves and we move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People brought them over as food and they were released so that they didn’t have to be purchased.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thought they made good pets and they either escaped or we let them</a:t>
            </a:r>
            <a:r>
              <a:rPr lang="en-US" baseline="0" dirty="0" smtClean="0"/>
              <a:t> 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fly them in accidentally.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3BAA5-748B-4CA3-BDFF-F123E169E65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110E4-5845-4375-A4F7-E42496303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DBB38-394B-4621-9019-9C4392B00146}" type="datetimeFigureOut">
              <a:rPr lang="en-US" smtClean="0"/>
              <a:pPr/>
              <a:t>11/23/2011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FFBC0-2EBF-4E56-82DB-9CF20477AC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1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762000" y="609600"/>
            <a:ext cx="7543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800" b="1" i="1" dirty="0">
                <a:solidFill>
                  <a:srgbClr val="C00000"/>
                </a:solidFill>
                <a:latin typeface="Tempus Sans ITC" pitchFamily="82" charset="0"/>
              </a:rPr>
              <a:t>Invasive  Species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19200" y="51816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</a:rPr>
              <a:t>Sgt. Carl Klein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</a:rPr>
              <a:t>Washington Department of Fish and Wildlife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304800" y="1295400"/>
          <a:ext cx="2514600" cy="4267200"/>
        </p:xfrm>
        <a:graphic>
          <a:graphicData uri="http://schemas.openxmlformats.org/presentationml/2006/ole">
            <p:oleObj spid="_x0000_s1026" name="Image" r:id="rId4" imgW="1952898" imgH="3200000" progId="">
              <p:embed/>
            </p:oleObj>
          </a:graphicData>
        </a:graphic>
      </p:graphicFrame>
      <p:pic>
        <p:nvPicPr>
          <p:cNvPr id="1028" name="Picture 4" descr="http://fatmanslanding.files.wordpress.com/2010/07/mussel.jpg?w=400&amp;h=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371600"/>
            <a:ext cx="2514600" cy="1885950"/>
          </a:xfrm>
          <a:prstGeom prst="rect">
            <a:avLst/>
          </a:prstGeom>
          <a:noFill/>
        </p:spPr>
      </p:pic>
      <p:pic>
        <p:nvPicPr>
          <p:cNvPr id="1030" name="Picture 6" descr="http://www.cazpilot.com/wordpress/wp-content/uploads/2009/12/caz-pic-4jpg-dd2742e8cf683299_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352800"/>
            <a:ext cx="2518833" cy="1889125"/>
          </a:xfrm>
          <a:prstGeom prst="rect">
            <a:avLst/>
          </a:prstGeom>
          <a:noFill/>
        </p:spPr>
      </p:pic>
      <p:pic>
        <p:nvPicPr>
          <p:cNvPr id="1032" name="Picture 8" descr="http://blog.mlive.com/chronicle/2007/08/large_Fishpos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1295400"/>
            <a:ext cx="2908300" cy="4319878"/>
          </a:xfrm>
          <a:prstGeom prst="rect">
            <a:avLst/>
          </a:prstGeom>
          <a:noFill/>
        </p:spPr>
      </p:pic>
      <p:pic>
        <p:nvPicPr>
          <p:cNvPr id="1033" name="Picture 9" descr="S:\EP\HQ\Photos\Badge-Flag-Icons\TRANSPARENT BADG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0"/>
            <a:ext cx="837299" cy="1219200"/>
          </a:xfrm>
          <a:prstGeom prst="rect">
            <a:avLst/>
          </a:prstGeom>
          <a:noFill/>
        </p:spPr>
      </p:pic>
      <p:pic>
        <p:nvPicPr>
          <p:cNvPr id="9" name="Picture 9" descr="S:\EP\HQ\Photos\Badge-Flag-Icons\TRANSPARENT BADG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0"/>
            <a:ext cx="837299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33400" y="3733800"/>
            <a:ext cx="7772400" cy="190500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INVASIVE SPECIES OF CONCERN</a:t>
            </a:r>
            <a:endParaRPr lang="en-US" sz="5400" b="1" dirty="0">
              <a:solidFill>
                <a:srgbClr val="C00000"/>
              </a:solidFill>
            </a:endParaRPr>
          </a:p>
        </p:txBody>
      </p:sp>
      <p:pic>
        <p:nvPicPr>
          <p:cNvPr id="33794" name="Picture 2" descr="http://www.boat-ed.com/ma/ma_specific_images/graphics/ma_aquatic_nuisanc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4953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-533400" y="0"/>
            <a:ext cx="5029200" cy="17526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Eurasian Water Milfoil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Native to Europe &amp; Asia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Was once a commonly sold Aquarium plant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Spreads by naturally by fragmentation (currents/waves)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Overland transport via boats,  trailers, fishing gear, etc.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Grows thick mats in waters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Eradication is nearly impossible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Quickly takes over lakes and rivers, which can prevent boating, fishing and can make </a:t>
            </a:r>
            <a:r>
              <a:rPr lang="en-US" sz="2400" b="1" i="1" u="sng" dirty="0" smtClean="0">
                <a:solidFill>
                  <a:srgbClr val="C00000"/>
                </a:solidFill>
              </a:rPr>
              <a:t>swimming deadly!</a:t>
            </a:r>
          </a:p>
        </p:txBody>
      </p:sp>
      <p:pic>
        <p:nvPicPr>
          <p:cNvPr id="369668" name="Picture 4" descr="Eurasian watermilfoil Close Up photo by A Fox Uni of Florid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914400"/>
            <a:ext cx="4419600" cy="5943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New Zealand Mud Snails</a:t>
            </a:r>
            <a:r>
              <a:rPr lang="en-US" sz="3200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br>
              <a:rPr lang="en-US" sz="3200" b="1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Established and Controlled (For Now)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3352800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Brown to black in color, 5-6 mm in size, sharp conical shell that has 5-6 spirals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“The Perfect Aquatic Invader” -Takes only one, reproduce by parthenogenesis.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Tiny, easily transported most often on “fishing equipment”.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Can live out of water a long time (depends on condition).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No natural predators.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dirty="0" smtClean="0">
              <a:latin typeface="Arial" charset="0"/>
            </a:endParaRPr>
          </a:p>
        </p:txBody>
      </p:sp>
      <p:pic>
        <p:nvPicPr>
          <p:cNvPr id="15365" name="Picture 5" descr="P2_c_fea_NZ_snai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436450"/>
            <a:ext cx="3124200" cy="252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C:\Users\kleincpk\Desktop\2011\AIS\AIS Photos\mudsnail2[1]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46329" y="2726071"/>
            <a:ext cx="2277814" cy="4750473"/>
          </a:xfrm>
          <a:prstGeom prst="rect">
            <a:avLst/>
          </a:prstGeom>
          <a:noFill/>
        </p:spPr>
      </p:pic>
      <p:pic>
        <p:nvPicPr>
          <p:cNvPr id="39940" name="Picture 4" descr="http://nwpublicmedia.typepad.com/.a/6a00d8354ed49469e20120a72ab07a970b-320w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1725" y="1447800"/>
            <a:ext cx="2962275" cy="2524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Mitten Crab </a:t>
            </a:r>
            <a:r>
              <a:rPr lang="en-US" sz="2000" dirty="0" smtClean="0">
                <a:solidFill>
                  <a:srgbClr val="C00000"/>
                </a:solidFill>
              </a:rPr>
              <a:t>(not established in PNW, yet!)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3962400" cy="56388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Up to 3 inches across carapace.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Native to the Yellow Sea </a:t>
            </a:r>
            <a:r>
              <a:rPr lang="en-US" sz="2000" i="1" dirty="0" smtClean="0">
                <a:solidFill>
                  <a:srgbClr val="C00000"/>
                </a:solidFill>
              </a:rPr>
              <a:t>(Gulf Between China and Korea).</a:t>
            </a:r>
          </a:p>
          <a:p>
            <a:pPr eaLnBrk="1" hangingPunct="1"/>
            <a:r>
              <a:rPr lang="en-US" sz="2000" dirty="0" err="1" smtClean="0">
                <a:solidFill>
                  <a:srgbClr val="C00000"/>
                </a:solidFill>
              </a:rPr>
              <a:t>Catadromous</a:t>
            </a:r>
            <a:r>
              <a:rPr lang="en-US" sz="2000" dirty="0" smtClean="0">
                <a:solidFill>
                  <a:srgbClr val="C00000"/>
                </a:solidFill>
              </a:rPr>
              <a:t> (spawns in salt water and rears in fresh water)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Omnivorous - juveniles eat mostly vegetation then diet turns predatory as they grow. 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Cause major bank and levee erosion by burrowing.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Currently on California coast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Two possible ways that they were introduced- </a:t>
            </a:r>
            <a:r>
              <a:rPr lang="en-US" sz="2000" b="1" dirty="0" smtClean="0">
                <a:solidFill>
                  <a:srgbClr val="C00000"/>
                </a:solidFill>
              </a:rPr>
              <a:t>Ballast water</a:t>
            </a:r>
            <a:r>
              <a:rPr lang="en-US" sz="2000" dirty="0" smtClean="0">
                <a:solidFill>
                  <a:srgbClr val="C00000"/>
                </a:solidFill>
              </a:rPr>
              <a:t> or I</a:t>
            </a:r>
            <a:r>
              <a:rPr lang="en-US" sz="2000" b="1" dirty="0" smtClean="0">
                <a:solidFill>
                  <a:srgbClr val="C00000"/>
                </a:solidFill>
              </a:rPr>
              <a:t>ntentional Introduction.</a:t>
            </a:r>
          </a:p>
          <a:p>
            <a:pPr eaLnBrk="1" hangingPunct="1"/>
            <a:r>
              <a:rPr lang="en-US" sz="2000" dirty="0" smtClean="0">
                <a:solidFill>
                  <a:srgbClr val="C00000"/>
                </a:solidFill>
              </a:rPr>
              <a:t>One found in Columbia River in 1997.</a:t>
            </a:r>
          </a:p>
          <a:p>
            <a:pPr eaLnBrk="1" hangingPunct="1"/>
            <a:endParaRPr lang="en-US" sz="20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 flipH="1">
            <a:off x="304800" y="5943600"/>
            <a:ext cx="76200" cy="57943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b="1">
              <a:solidFill>
                <a:schemeClr val="tx2"/>
              </a:solidFill>
            </a:endParaRPr>
          </a:p>
        </p:txBody>
      </p:sp>
      <p:pic>
        <p:nvPicPr>
          <p:cNvPr id="46082" name="Picture 2" descr="http://www.nhm.ac.uk/resources-rx/images/mittens-claw-1540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9512" y="1157288"/>
            <a:ext cx="1524000" cy="1190625"/>
          </a:xfrm>
          <a:prstGeom prst="rect">
            <a:avLst/>
          </a:prstGeom>
          <a:noFill/>
        </p:spPr>
      </p:pic>
      <p:pic>
        <p:nvPicPr>
          <p:cNvPr id="46084" name="Picture 4" descr="http://www.udel.edu/PR/UDaily/2007/jun/mittencrab3lg.jpg"/>
          <p:cNvPicPr>
            <a:picLocks noChangeAspect="1" noChangeArrowheads="1"/>
          </p:cNvPicPr>
          <p:nvPr/>
        </p:nvPicPr>
        <p:blipFill>
          <a:blip r:embed="rId4" cstate="print"/>
          <a:srcRect l="7048" t="20287" r="7238"/>
          <a:stretch>
            <a:fillRect/>
          </a:stretch>
        </p:blipFill>
        <p:spPr bwMode="auto">
          <a:xfrm>
            <a:off x="5105400" y="914400"/>
            <a:ext cx="4038600" cy="2494957"/>
          </a:xfrm>
          <a:prstGeom prst="rect">
            <a:avLst/>
          </a:prstGeom>
          <a:noFill/>
        </p:spPr>
      </p:pic>
      <p:pic>
        <p:nvPicPr>
          <p:cNvPr id="361477" name="Picture 5" descr="C:\My Documents\My Pictures\MC1 Ca F&amp;G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62400" y="2743200"/>
            <a:ext cx="4724400" cy="3810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Bullfrogs </a:t>
            </a:r>
            <a:r>
              <a:rPr lang="en-US" sz="1800" b="1" dirty="0" smtClean="0">
                <a:solidFill>
                  <a:srgbClr val="C00000"/>
                </a:solidFill>
              </a:rPr>
              <a:t>ESTABLISHED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Responsible for decline in Oregon Spotted Frog, Leopard Frog, and Western Pond Turtles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Originally introduced for consumptive use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Voracious predator on native species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5061" name="Picture 5" descr="http://acidcow.com/pics/20100817/frog_eats_fish_02.jpg"/>
          <p:cNvPicPr>
            <a:picLocks noChangeAspect="1" noChangeArrowheads="1"/>
          </p:cNvPicPr>
          <p:nvPr/>
        </p:nvPicPr>
        <p:blipFill>
          <a:blip r:embed="rId3" cstate="print"/>
          <a:srcRect l="13714" t="12874" r="18857" b="15402"/>
          <a:stretch>
            <a:fillRect/>
          </a:stretch>
        </p:blipFill>
        <p:spPr bwMode="auto">
          <a:xfrm>
            <a:off x="4648200" y="1524000"/>
            <a:ext cx="4495800" cy="2971800"/>
          </a:xfrm>
          <a:prstGeom prst="rect">
            <a:avLst/>
          </a:prstGeom>
          <a:noFill/>
        </p:spPr>
      </p:pic>
      <p:pic>
        <p:nvPicPr>
          <p:cNvPr id="45059" name="Picture 3" descr="C:\Users\kleincpk\Desktop\2011\AIS\AIS Photos\Bullfrog Case 01-20-11\DSCI044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514850"/>
            <a:ext cx="3657600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Tunicates </a:t>
            </a:r>
            <a:r>
              <a:rPr lang="en-US" sz="2400" b="1" dirty="0" smtClean="0">
                <a:solidFill>
                  <a:srgbClr val="C00000"/>
                </a:solidFill>
              </a:rPr>
              <a:t>(Three Species)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4876800" y="1981200"/>
            <a:ext cx="3810000" cy="4114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Reproduces every 24 Hours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Outcompetes native organisms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Threatens our commercial shellfish harvests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Can spread via recreational watercraft or bilge waters</a:t>
            </a:r>
          </a:p>
        </p:txBody>
      </p:sp>
      <p:pic>
        <p:nvPicPr>
          <p:cNvPr id="44034" name="Picture 2" descr="http://bcsga.ca/wp-content/uploads/2008/01/styela-colony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057400"/>
            <a:ext cx="40386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Nutria </a:t>
            </a:r>
            <a:r>
              <a:rPr lang="en-US" sz="2000" b="1" dirty="0" smtClean="0">
                <a:solidFill>
                  <a:srgbClr val="C00000"/>
                </a:solidFill>
              </a:rPr>
              <a:t>ESTABLISHED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Introduced for fur trade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Responsible for destruction of wetlands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Weakened levees that failed during Katrina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Also host to parasites that effects humans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3010" name="Picture 2" descr="http://www.nighthawkpublications.com/images/181-10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0921" y="1981200"/>
            <a:ext cx="3084558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Rusty/Red Swamp Crayfish </a:t>
            </a:r>
            <a:r>
              <a:rPr lang="en-US" sz="2000" b="1" dirty="0" smtClean="0">
                <a:solidFill>
                  <a:srgbClr val="C00000"/>
                </a:solidFill>
              </a:rPr>
              <a:t>ESTABLISHED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>
          <a:xfrm>
            <a:off x="4953000" y="1752600"/>
            <a:ext cx="3810000" cy="47244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Introduced via aquaria/bait release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Destroys native vegetation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Impacts habitat by burrowing into mud increasing erosion</a:t>
            </a:r>
          </a:p>
        </p:txBody>
      </p:sp>
      <p:pic>
        <p:nvPicPr>
          <p:cNvPr id="41986" name="Picture 2" descr="http://www.gov.mb.ca/waterstewardship/stopais/images/rusty_crayfish-larg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3810000" cy="2386013"/>
          </a:xfrm>
          <a:prstGeom prst="ellipse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41988" name="Picture 4" descr="http://www.calumetinvasivespecies.com/uploads/large/Red_swamp_crayfish__Germantown__WI.__Photo_by_Chris_Hamerla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038600"/>
            <a:ext cx="37846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MICROSOPIC INVADERS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VHS Virus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Green Crab Larvae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Dreissenidae </a:t>
            </a:r>
            <a:r>
              <a:rPr lang="en-US" b="1" dirty="0" err="1" smtClean="0">
                <a:solidFill>
                  <a:srgbClr val="C00000"/>
                </a:solidFill>
              </a:rPr>
              <a:t>Veligers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Water Fleas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http://www.vtfishandwildlife.com/library/Factsheets/Fisheries/Fish_health/Viral%20Hemorrhagic%20Septicemia%20Virus/Hemorrhaged%20gizzard%20shad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00200"/>
            <a:ext cx="4648200" cy="5029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038725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LETS MAKE SURE THEY DON’T MAKE IT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52400"/>
            <a:ext cx="7772400" cy="150018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THESE ARE ON THEIR</a:t>
            </a:r>
          </a:p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WAY TO WASHINGTON</a:t>
            </a:r>
            <a:endParaRPr lang="en-US" sz="4800" b="1" dirty="0">
              <a:solidFill>
                <a:srgbClr val="C00000"/>
              </a:solidFill>
            </a:endParaRPr>
          </a:p>
        </p:txBody>
      </p:sp>
      <p:pic>
        <p:nvPicPr>
          <p:cNvPr id="59394" name="Picture 2" descr="http://blog.thomasfrank.org/wp-content/uploads/2009/12/asiancarp_f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752600"/>
            <a:ext cx="2598412" cy="3140075"/>
          </a:xfrm>
          <a:prstGeom prst="rect">
            <a:avLst/>
          </a:prstGeom>
          <a:noFill/>
        </p:spPr>
      </p:pic>
      <p:pic>
        <p:nvPicPr>
          <p:cNvPr id="59396" name="Picture 4" descr="http://www.fishin.com/articles/snakehead/fish_wante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209800"/>
            <a:ext cx="2755439" cy="1965325"/>
          </a:xfrm>
          <a:prstGeom prst="rect">
            <a:avLst/>
          </a:prstGeom>
          <a:noFill/>
        </p:spPr>
      </p:pic>
      <p:pic>
        <p:nvPicPr>
          <p:cNvPr id="59399" name="Picture 7" descr="http://www.michiganoutofdoors.com/images/uploads/IMAG0064-1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676400"/>
            <a:ext cx="1907536" cy="318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thehomesteadnursery.com/images/2008_september_11_plants_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2718569" cy="243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What is an Invasive Species?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371600"/>
            <a:ext cx="3657600" cy="48006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Spread by Humans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Fast Growth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Rapid Reproduction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Highly Adaptable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Outcompetes with native species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C00000"/>
                </a:solidFill>
              </a:rPr>
              <a:t>Invaded other locations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386" name="Picture 2" descr="http://conservationreport.files.wordpress.com/2008/11/burmese-python-flori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597275"/>
            <a:ext cx="1943894" cy="3260725"/>
          </a:xfrm>
          <a:prstGeom prst="rect">
            <a:avLst/>
          </a:prstGeom>
          <a:noFill/>
        </p:spPr>
      </p:pic>
      <p:pic>
        <p:nvPicPr>
          <p:cNvPr id="16392" name="Picture 8" descr="http://4.bp.blogspot.com/_Q4_k9JeVpqM/SJrwDjHRMNI/AAAAAAAAC5k/CLa-8XgwyIM/s400/Bullfrog,+Jap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2464308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Asian Carp 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4191000" cy="5715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Black, Silver &amp; Big head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Up to 100lbs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Reproduce Rapidly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Very adaptable with a High probability of being introduced into Washington.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Intentionally introduced in Arkansas for aquaculture use. (</a:t>
            </a:r>
            <a:r>
              <a:rPr lang="en-US" sz="2400" b="1" i="1" dirty="0" smtClean="0">
                <a:solidFill>
                  <a:srgbClr val="C00000"/>
                </a:solidFill>
              </a:rPr>
              <a:t>they escaped</a:t>
            </a:r>
            <a:r>
              <a:rPr lang="en-US" sz="2400" dirty="0" smtClean="0">
                <a:solidFill>
                  <a:srgbClr val="C00000"/>
                </a:solidFill>
              </a:rPr>
              <a:t>)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Can be carriers of  parasites and pathogens</a:t>
            </a:r>
          </a:p>
          <a:p>
            <a:pPr eaLnBrk="1" hangingPunct="1"/>
            <a:r>
              <a:rPr lang="en-US" sz="2400" dirty="0" smtClean="0">
                <a:solidFill>
                  <a:srgbClr val="C00000"/>
                </a:solidFill>
              </a:rPr>
              <a:t>Potential for Human Physical Damage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pic>
        <p:nvPicPr>
          <p:cNvPr id="14340" name="Picture 4" descr="Silver carp image by llovshin@acesa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4743450"/>
            <a:ext cx="4800600" cy="2114550"/>
          </a:xfrm>
          <a:noFill/>
        </p:spPr>
      </p:pic>
      <p:pic>
        <p:nvPicPr>
          <p:cNvPr id="86017" name="Picture 1" descr="C:\Users\kleincpk\Desktop\2011\AIS\AIS Photos\asian-carp-accident[1].jpg"/>
          <p:cNvPicPr>
            <a:picLocks noChangeAspect="1" noChangeArrowheads="1"/>
          </p:cNvPicPr>
          <p:nvPr/>
        </p:nvPicPr>
        <p:blipFill>
          <a:blip r:embed="rId4" cstate="print"/>
          <a:srcRect l="5000" r="9688" b="27108"/>
          <a:stretch>
            <a:fillRect/>
          </a:stretch>
        </p:blipFill>
        <p:spPr bwMode="auto">
          <a:xfrm>
            <a:off x="4330175" y="1066800"/>
            <a:ext cx="4813825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5575" y="277813"/>
            <a:ext cx="68580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Northern Snakehead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6600"/>
            <a:ext cx="7840663" cy="35814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200" b="1" i="1" dirty="0" err="1">
                <a:solidFill>
                  <a:srgbClr val="C00000"/>
                </a:solidFill>
                <a:latin typeface="Tahoma" pitchFamily="34" charset="0"/>
              </a:rPr>
              <a:t>Channa</a:t>
            </a:r>
            <a:r>
              <a:rPr lang="en-US" sz="2200" b="1" i="1" dirty="0">
                <a:solidFill>
                  <a:srgbClr val="C00000"/>
                </a:solidFill>
                <a:latin typeface="Tahoma" pitchFamily="34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ahoma" pitchFamily="34" charset="0"/>
              </a:rPr>
              <a:t>argus</a:t>
            </a:r>
            <a:endParaRPr lang="en-US" sz="2200" b="1" i="1" dirty="0">
              <a:solidFill>
                <a:srgbClr val="C00000"/>
              </a:solidFill>
              <a:latin typeface="Tahoma" pitchFamily="34" charset="0"/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Grows up to 47 inches, 15 pounds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Native to Siberia, China and Korea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Will survive very cold winters, can survive under ice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Mostly occur in rivers, some in ponds and lakes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Federal Injurious Wildlife Species, prohibited in 36 states including Washington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rgbClr val="C00000"/>
                </a:solidFill>
                <a:latin typeface="Tahoma" pitchFamily="34" charset="0"/>
              </a:rPr>
              <a:t>Popular as aquarium animals and as a food fish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25604" name="Picture 4" descr="snakehead public dom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90600"/>
            <a:ext cx="7772400" cy="2133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990600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Northern Snakehead - Concerns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0"/>
            <a:ext cx="8534400" cy="4191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They are very predatory, will consume fish, crustaceans,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C00000"/>
                </a:solidFill>
              </a:rPr>
              <a:t>	reptiles, amphibians, young birds and small mammals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Juveniles will consume insects, small crustaceans and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solidFill>
                  <a:srgbClr val="C00000"/>
                </a:solidFill>
              </a:rPr>
              <a:t>	fry of other fish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Can disrupt entire food webs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Have no known predators in US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Host to many parasites that could affect native fish</a:t>
            </a:r>
          </a:p>
        </p:txBody>
      </p:sp>
      <p:pic>
        <p:nvPicPr>
          <p:cNvPr id="26628" name="Picture 4" descr="Snakehead head 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3124200" cy="2611438"/>
          </a:xfrm>
          <a:prstGeom prst="rect">
            <a:avLst/>
          </a:prstGeom>
          <a:noFill/>
        </p:spPr>
      </p:pic>
      <p:pic>
        <p:nvPicPr>
          <p:cNvPr id="26629" name="Picture 5" descr="snakehead mouth close 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981075"/>
            <a:ext cx="3810000" cy="260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Invasive Feral Hogs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NOT PRESENT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4274" name="Picture 2" descr="http://www.michiganoutofdoors.com/images/bo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918" y="1295400"/>
            <a:ext cx="4117082" cy="5486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143000"/>
            <a:ext cx="4724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Individuals are compelled to introduce to increase “hunting” opportunity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Currently established throughout the south as well as California and Oregon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C00000"/>
                </a:solidFill>
              </a:rPr>
              <a:t>If introduced would actually severely limit hunting opportunities in order to protect populations of native species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C:\Users\kleincpk\Desktop\2011\AIS\AIS Photos\arm%20before[2].jpg"/>
          <p:cNvPicPr>
            <a:picLocks noChangeAspect="1" noChangeArrowheads="1"/>
          </p:cNvPicPr>
          <p:nvPr/>
        </p:nvPicPr>
        <p:blipFill>
          <a:blip r:embed="rId3" cstate="print"/>
          <a:srcRect l="21824" t="10323" r="14032"/>
          <a:stretch>
            <a:fillRect/>
          </a:stretch>
        </p:blipFill>
        <p:spPr bwMode="auto">
          <a:xfrm rot="16200000">
            <a:off x="5438775" y="2867025"/>
            <a:ext cx="1143000" cy="257175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Feral Hogs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sz="3200" b="1" dirty="0" smtClean="0">
                <a:solidFill>
                  <a:srgbClr val="C00000"/>
                </a:solidFill>
              </a:rPr>
              <a:t>HOW BAD CAN THEY BE???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152400" y="1676400"/>
            <a:ext cx="43434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They are extremely aggressive often attacking people and animals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Are often called the non-stop </a:t>
            </a:r>
            <a:r>
              <a:rPr lang="en-US" dirty="0" err="1" smtClean="0">
                <a:solidFill>
                  <a:srgbClr val="C00000"/>
                </a:solidFill>
              </a:rPr>
              <a:t>roto</a:t>
            </a:r>
            <a:r>
              <a:rPr lang="en-US" dirty="0" smtClean="0">
                <a:solidFill>
                  <a:srgbClr val="C00000"/>
                </a:solidFill>
              </a:rPr>
              <a:t>-tiller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Aggressive and expensive control measures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53251" name="Picture 3" descr="C:\Users\kleincpk\Desktop\2011\AIS\AIS Photos\DSC0135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76400"/>
            <a:ext cx="4419600" cy="1946682"/>
          </a:xfrm>
          <a:prstGeom prst="rect">
            <a:avLst/>
          </a:prstGeom>
          <a:noFill/>
        </p:spPr>
      </p:pic>
      <p:pic>
        <p:nvPicPr>
          <p:cNvPr id="53252" name="Picture 4" descr="C:\Users\kleincpk\Desktop\2011\AIS\AIS Photos\cut%20hunter[1].jpg"/>
          <p:cNvPicPr>
            <a:picLocks noChangeAspect="1" noChangeArrowheads="1"/>
          </p:cNvPicPr>
          <p:nvPr/>
        </p:nvPicPr>
        <p:blipFill>
          <a:blip r:embed="rId5" cstate="print"/>
          <a:srcRect l="5172"/>
          <a:stretch>
            <a:fillRect/>
          </a:stretch>
        </p:blipFill>
        <p:spPr bwMode="auto">
          <a:xfrm>
            <a:off x="4724400" y="4648200"/>
            <a:ext cx="2794000" cy="2209800"/>
          </a:xfrm>
          <a:prstGeom prst="rect">
            <a:avLst/>
          </a:prstGeom>
          <a:noFill/>
        </p:spPr>
      </p:pic>
      <p:pic>
        <p:nvPicPr>
          <p:cNvPr id="53250" name="Picture 2" descr="http://www.clemson.edu/caah/history/FacultyPages/PamMack/lec124/hogda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1983" y="3581400"/>
            <a:ext cx="2302017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</a:rPr>
              <a:t>Biologic/Environmental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Damage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4648200" cy="57150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C00000"/>
                </a:solidFill>
              </a:rPr>
              <a:t>Disrupt the natural nutrient cycle effecting a wide range of plants and animals including humans.</a:t>
            </a:r>
            <a:endParaRPr lang="en-US" sz="2400" b="1" u="sng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C00000"/>
                </a:solidFill>
              </a:rPr>
              <a:t>Invasive species play a role in the spread of diseases such as cholera, malaria, West Nile Virus, and Bird Flu.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C00000"/>
                </a:solidFill>
              </a:rPr>
              <a:t>To compensate for the impacts of invasive species there are more restrictive regulations on how we impact the environment.</a:t>
            </a:r>
          </a:p>
          <a:p>
            <a:pPr eaLnBrk="1" hangingPunct="1">
              <a:lnSpc>
                <a:spcPct val="90000"/>
              </a:lnSpc>
              <a:buClr>
                <a:srgbClr val="FFFFCC"/>
              </a:buClr>
              <a:buFontTx/>
              <a:buNone/>
            </a:pPr>
            <a:endParaRPr lang="en-US" sz="2000" dirty="0" smtClean="0">
              <a:solidFill>
                <a:srgbClr val="FFFFCC"/>
              </a:solidFill>
            </a:endParaRPr>
          </a:p>
        </p:txBody>
      </p:sp>
      <p:pic>
        <p:nvPicPr>
          <p:cNvPr id="13316" name="Picture 4" descr="C:\WINDOWS\Desktop\Summer's Pics\crayfish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09185" y="1524000"/>
            <a:ext cx="4234815" cy="2971800"/>
          </a:xfrm>
          <a:noFill/>
        </p:spPr>
      </p:pic>
      <p:pic>
        <p:nvPicPr>
          <p:cNvPr id="32773" name="Picture 5" descr="C:\My Documents\Zebra Mussel Program\zm on a muss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0672" y="4495800"/>
            <a:ext cx="422332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Introduce and Spread Disease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Content Placeholder 3" descr="AmphibianPics_post_118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61852" y="1600994"/>
            <a:ext cx="7443948" cy="4952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Invasive Species . . .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4419600" cy="5562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Are </a:t>
            </a:r>
            <a:r>
              <a:rPr lang="en-US" sz="2800" dirty="0" smtClean="0">
                <a:solidFill>
                  <a:srgbClr val="C00000"/>
                </a:solidFill>
              </a:rPr>
              <a:t>a </a:t>
            </a:r>
            <a:r>
              <a:rPr lang="en-US" sz="2800" dirty="0">
                <a:solidFill>
                  <a:srgbClr val="C00000"/>
                </a:solidFill>
              </a:rPr>
              <a:t>factor in </a:t>
            </a:r>
            <a:r>
              <a:rPr lang="en-US" sz="2800" dirty="0" smtClean="0">
                <a:solidFill>
                  <a:srgbClr val="C00000"/>
                </a:solidFill>
              </a:rPr>
              <a:t>42 </a:t>
            </a:r>
            <a:r>
              <a:rPr lang="en-US" sz="2800" dirty="0">
                <a:solidFill>
                  <a:srgbClr val="C00000"/>
                </a:solidFill>
              </a:rPr>
              <a:t>percent of endangered species listings.</a:t>
            </a: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Cost an estimated $138 billion a year in damages and control efforts -$30 billion of which is spent on invasive plant species. 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r>
              <a:rPr lang="en-US" sz="2800" dirty="0" smtClean="0">
                <a:solidFill>
                  <a:srgbClr val="C00000"/>
                </a:solidFill>
              </a:rPr>
              <a:t>Reduce recreational opportunities such as fishing, hunting, hiking, boating and wildlife viewing</a:t>
            </a:r>
            <a:endParaRPr lang="en-US" sz="2800" dirty="0">
              <a:solidFill>
                <a:srgbClr val="C000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v"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8436" name="Picture 4" descr="ZM_Crayf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06463"/>
            <a:ext cx="2743200" cy="1989137"/>
          </a:xfrm>
          <a:prstGeom prst="rect">
            <a:avLst/>
          </a:prstGeom>
          <a:noFill/>
        </p:spPr>
      </p:pic>
      <p:pic>
        <p:nvPicPr>
          <p:cNvPr id="18437" name="Picture 5" descr="mussel_wa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030538"/>
            <a:ext cx="2895600" cy="1922462"/>
          </a:xfrm>
          <a:prstGeom prst="rect">
            <a:avLst/>
          </a:prstGeom>
          <a:noFill/>
        </p:spPr>
      </p:pic>
      <p:pic>
        <p:nvPicPr>
          <p:cNvPr id="18438" name="Picture 6" descr="Zmxpip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5140325"/>
            <a:ext cx="2514600" cy="164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greatlakesecho.org/wp-content/uploads/2010/03/Zebra-musse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65513" y="0"/>
            <a:ext cx="10509514" cy="6858000"/>
          </a:xfrm>
          <a:prstGeom prst="rect">
            <a:avLst/>
          </a:prstGeom>
          <a:noFill/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066800" y="57912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685800" y="76200"/>
            <a:ext cx="6934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This is now what most of the beaches on the Great Lakes look like (Photo from Lake </a:t>
            </a:r>
            <a:r>
              <a:rPr lang="en-US" sz="2400" b="1" dirty="0">
                <a:solidFill>
                  <a:schemeClr val="bg1"/>
                </a:solidFill>
              </a:rPr>
              <a:t>Erie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Down Arrow 3"/>
          <p:cNvSpPr/>
          <p:nvPr/>
        </p:nvSpPr>
        <p:spPr>
          <a:xfrm rot="18881507">
            <a:off x="1815547" y="2075980"/>
            <a:ext cx="704969" cy="1563843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838200" y="1447800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About  1.5 feet  deep of mussel shells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FINANCIAL IMPACTS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1524000"/>
            <a:ext cx="3810000" cy="5181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C00000"/>
                </a:solidFill>
              </a:rPr>
              <a:t>Costs to the US are estimated to be 130 Billion Dollars Annually</a:t>
            </a:r>
          </a:p>
          <a:p>
            <a:r>
              <a:rPr lang="en-US" sz="3000" dirty="0" smtClean="0">
                <a:solidFill>
                  <a:srgbClr val="C00000"/>
                </a:solidFill>
              </a:rPr>
              <a:t>US Drug War costs only 40 Billion Dollars per year</a:t>
            </a:r>
          </a:p>
          <a:p>
            <a:pPr>
              <a:buNone/>
            </a:pPr>
            <a:endParaRPr 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kleincpk\Desktop\978c030da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22631"/>
            <a:ext cx="4495800" cy="5535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newhampshirelakesandmountains.com/placedimages/524FCCMil26C7C47.lg.jpg"/>
          <p:cNvPicPr>
            <a:picLocks noChangeAspect="1" noChangeArrowheads="1"/>
          </p:cNvPicPr>
          <p:nvPr/>
        </p:nvPicPr>
        <p:blipFill>
          <a:blip r:embed="rId3" cstate="print"/>
          <a:srcRect b="41650"/>
          <a:stretch>
            <a:fillRect/>
          </a:stretch>
        </p:blipFill>
        <p:spPr bwMode="auto">
          <a:xfrm>
            <a:off x="0" y="0"/>
            <a:ext cx="9144000" cy="6827520"/>
          </a:xfrm>
          <a:prstGeom prst="rect">
            <a:avLst/>
          </a:prstGeom>
          <a:noFill/>
        </p:spPr>
      </p:pic>
      <p:sp>
        <p:nvSpPr>
          <p:cNvPr id="9" name="Rectangular Callout 8"/>
          <p:cNvSpPr/>
          <p:nvPr/>
        </p:nvSpPr>
        <p:spPr>
          <a:xfrm>
            <a:off x="304800" y="152400"/>
            <a:ext cx="5638800" cy="1755648"/>
          </a:xfrm>
          <a:prstGeom prst="wedgeRectCallout">
            <a:avLst>
              <a:gd name="adj1" fmla="val 60064"/>
              <a:gd name="adj2" fmla="val 43573"/>
            </a:avLst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So how did they get here?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DO WE STOP THEM FROM INVADING WASHINGTON?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0" y="1524000"/>
            <a:ext cx="3810000" cy="51816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C00000"/>
                </a:solidFill>
              </a:rPr>
              <a:t>Public Education through pamphlets, signage and presentations</a:t>
            </a:r>
          </a:p>
          <a:p>
            <a:r>
              <a:rPr lang="en-US" sz="3000" dirty="0" smtClean="0">
                <a:solidFill>
                  <a:srgbClr val="C00000"/>
                </a:solidFill>
              </a:rPr>
              <a:t>Conducting inspections and check stations</a:t>
            </a:r>
          </a:p>
          <a:p>
            <a:r>
              <a:rPr lang="en-US" sz="3000" dirty="0" smtClean="0">
                <a:solidFill>
                  <a:srgbClr val="C00000"/>
                </a:solidFill>
              </a:rPr>
              <a:t>Through the enforcement of</a:t>
            </a:r>
          </a:p>
          <a:p>
            <a:pPr>
              <a:buNone/>
            </a:pPr>
            <a:r>
              <a:rPr lang="en-US" sz="3000" dirty="0" smtClean="0">
                <a:solidFill>
                  <a:srgbClr val="C00000"/>
                </a:solidFill>
              </a:rPr>
              <a:t>	AIS laws</a:t>
            </a:r>
            <a:endParaRPr lang="en-US" sz="3000" dirty="0">
              <a:solidFill>
                <a:srgbClr val="C00000"/>
              </a:solidFill>
            </a:endParaRPr>
          </a:p>
        </p:txBody>
      </p:sp>
      <p:pic>
        <p:nvPicPr>
          <p:cNvPr id="51202" name="Picture 2" descr="C:\Users\kleincpk\Desktop\2011\AIS\AIS Photos\exotic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371600"/>
            <a:ext cx="1445964" cy="2057400"/>
          </a:xfrm>
          <a:prstGeom prst="rect">
            <a:avLst/>
          </a:prstGeom>
          <a:noFill/>
        </p:spPr>
      </p:pic>
      <p:pic>
        <p:nvPicPr>
          <p:cNvPr id="51203" name="Picture 3" descr="C:\Users\kleincpk\Desktop\2011\AIS\AIS Photos\IMG_2512.jpg"/>
          <p:cNvPicPr>
            <a:picLocks noChangeAspect="1" noChangeArrowheads="1"/>
          </p:cNvPicPr>
          <p:nvPr/>
        </p:nvPicPr>
        <p:blipFill>
          <a:blip r:embed="rId4" cstate="print"/>
          <a:srcRect t="24000"/>
          <a:stretch>
            <a:fillRect/>
          </a:stretch>
        </p:blipFill>
        <p:spPr bwMode="auto">
          <a:xfrm>
            <a:off x="5334000" y="1295400"/>
            <a:ext cx="3810000" cy="2171700"/>
          </a:xfrm>
          <a:prstGeom prst="rect">
            <a:avLst/>
          </a:prstGeom>
          <a:noFill/>
        </p:spPr>
      </p:pic>
      <p:pic>
        <p:nvPicPr>
          <p:cNvPr id="51201" name="Picture 1" descr="C:\Users\kleincpk\Desktop\2011\AIS\AIS Photos\Hu, Ke Le L203176 (Florida Soft Shell Turtles)8.jpg"/>
          <p:cNvPicPr>
            <a:picLocks noChangeAspect="1" noChangeArrowheads="1"/>
          </p:cNvPicPr>
          <p:nvPr/>
        </p:nvPicPr>
        <p:blipFill>
          <a:blip r:embed="rId5" cstate="print"/>
          <a:srcRect t="9631" b="17444"/>
          <a:stretch>
            <a:fillRect/>
          </a:stretch>
        </p:blipFill>
        <p:spPr bwMode="auto">
          <a:xfrm>
            <a:off x="2874083" y="3429000"/>
            <a:ext cx="626991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4" name="Picture 8" descr="stopexotics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5791200" y="3962400"/>
            <a:ext cx="1339850" cy="2895600"/>
          </a:xfrm>
          <a:prstGeom prst="rect">
            <a:avLst/>
          </a:prstGeom>
          <a:noFill/>
        </p:spPr>
      </p:pic>
      <p:pic>
        <p:nvPicPr>
          <p:cNvPr id="34825" name="Picture 9" descr="plantmanu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33400"/>
            <a:ext cx="1814513" cy="2665413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3505200" cy="4648200"/>
          </a:xfrm>
        </p:spPr>
        <p:txBody>
          <a:bodyPr/>
          <a:lstStyle/>
          <a:p>
            <a:pPr eaLnBrk="0" hangingPunct="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</a:rPr>
              <a:t>Fact sheets, reports, and other publications</a:t>
            </a:r>
          </a:p>
          <a:p>
            <a:pPr eaLnBrk="0" hangingPunct="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</a:rPr>
              <a:t>Training programs and workshops</a:t>
            </a:r>
          </a:p>
          <a:p>
            <a:pPr eaLnBrk="0" hangingPunct="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</a:rPr>
              <a:t>Exhibits and </a:t>
            </a:r>
            <a:r>
              <a:rPr lang="en-US" sz="2400" b="1" dirty="0" smtClean="0">
                <a:solidFill>
                  <a:srgbClr val="C00000"/>
                </a:solidFill>
              </a:rPr>
              <a:t>displays at Fairs and Sportsmen shows</a:t>
            </a:r>
            <a:endParaRPr lang="en-US" sz="2400" b="1" dirty="0">
              <a:solidFill>
                <a:srgbClr val="C00000"/>
              </a:solidFill>
            </a:endParaRPr>
          </a:p>
          <a:p>
            <a:pPr eaLnBrk="0" hangingPunct="0">
              <a:spcBef>
                <a:spcPct val="0"/>
              </a:spcBef>
              <a:buClr>
                <a:srgbClr val="C00000"/>
              </a:buClr>
              <a:buFont typeface="Wingdings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</a:rPr>
              <a:t>Videos and other multi-media products</a:t>
            </a:r>
          </a:p>
        </p:txBody>
      </p:sp>
      <p:pic>
        <p:nvPicPr>
          <p:cNvPr id="34820" name="Picture 4" descr="exotichandou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5" cstate="print">
            <a:lum bright="-6000"/>
          </a:blip>
          <a:srcRect/>
          <a:stretch>
            <a:fillRect/>
          </a:stretch>
        </p:blipFill>
        <p:spPr>
          <a:xfrm>
            <a:off x="4800600" y="1447800"/>
            <a:ext cx="1409700" cy="2819400"/>
          </a:xfrm>
          <a:noFill/>
          <a:ln/>
        </p:spPr>
      </p:pic>
      <p:pic>
        <p:nvPicPr>
          <p:cNvPr id="34821" name="Picture 5" descr="loosestrife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>
            <a:off x="7467600" y="2590800"/>
            <a:ext cx="1292225" cy="2971800"/>
          </a:xfrm>
          <a:prstGeom prst="rect">
            <a:avLst/>
          </a:prstGeom>
          <a:noFill/>
        </p:spPr>
      </p:pic>
      <p:pic>
        <p:nvPicPr>
          <p:cNvPr id="34822" name="Picture 6" descr="mitten_card"/>
          <p:cNvPicPr>
            <a:picLocks noChangeAspect="1" noChangeArrowheads="1"/>
          </p:cNvPicPr>
          <p:nvPr/>
        </p:nvPicPr>
        <p:blipFill>
          <a:blip r:embed="rId7" cstate="print">
            <a:lum bright="-6000"/>
          </a:blip>
          <a:srcRect/>
          <a:stretch>
            <a:fillRect/>
          </a:stretch>
        </p:blipFill>
        <p:spPr bwMode="auto">
          <a:xfrm>
            <a:off x="7467600" y="5761038"/>
            <a:ext cx="1676400" cy="1096962"/>
          </a:xfrm>
          <a:prstGeom prst="rect">
            <a:avLst/>
          </a:prstGeom>
          <a:noFill/>
        </p:spPr>
      </p:pic>
      <p:pic>
        <p:nvPicPr>
          <p:cNvPr id="34823" name="Picture 7" descr="zap_pamphletpic"/>
          <p:cNvPicPr>
            <a:picLocks noChangeAspect="1" noChangeArrowheads="1"/>
          </p:cNvPicPr>
          <p:nvPr/>
        </p:nvPicPr>
        <p:blipFill>
          <a:blip r:embed="rId8" cstate="print"/>
          <a:srcRect l="23438" b="2985"/>
          <a:stretch>
            <a:fillRect/>
          </a:stretch>
        </p:blipFill>
        <p:spPr bwMode="auto">
          <a:xfrm>
            <a:off x="7899400" y="0"/>
            <a:ext cx="1244600" cy="2735263"/>
          </a:xfrm>
          <a:prstGeom prst="rect">
            <a:avLst/>
          </a:prstGeom>
          <a:noFill/>
        </p:spPr>
      </p:pic>
      <p:pic>
        <p:nvPicPr>
          <p:cNvPr id="34826" name="Picture 10" descr="video_sc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33800" y="4181475"/>
            <a:ext cx="1612900" cy="2676525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34200" cy="22098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A variety of educational materials have been developed . . .</a:t>
            </a:r>
            <a:r>
              <a:rPr lang="en-US" dirty="0">
                <a:solidFill>
                  <a:srgbClr val="C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95262"/>
            <a:ext cx="5867400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SIGNAGE HAS BEEN INSTRUMENTAL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With proper signage we have been able to reach our target audience at a time and place where we can have the most impact.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0834" name="Picture 2" descr="C:\Users\kleincpk\Desktop\2011\AIS\AIS Photos\1AISsig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1831" y="4076700"/>
            <a:ext cx="1802169" cy="2781300"/>
          </a:xfrm>
          <a:prstGeom prst="rect">
            <a:avLst/>
          </a:prstGeom>
          <a:noFill/>
        </p:spPr>
      </p:pic>
      <p:pic>
        <p:nvPicPr>
          <p:cNvPr id="120836" name="Picture 4" descr="C:\Users\kleincpk\Desktop\2011\AIS\AIS Photos\aquatic 001.jpg"/>
          <p:cNvPicPr>
            <a:picLocks noChangeAspect="1" noChangeArrowheads="1"/>
          </p:cNvPicPr>
          <p:nvPr/>
        </p:nvPicPr>
        <p:blipFill>
          <a:blip r:embed="rId4" cstate="print"/>
          <a:srcRect l="28044" t="14849" r="25084" b="34378"/>
          <a:stretch>
            <a:fillRect/>
          </a:stretch>
        </p:blipFill>
        <p:spPr bwMode="auto">
          <a:xfrm>
            <a:off x="6324600" y="685800"/>
            <a:ext cx="2819400" cy="2290763"/>
          </a:xfrm>
          <a:prstGeom prst="rect">
            <a:avLst/>
          </a:prstGeom>
          <a:noFill/>
        </p:spPr>
      </p:pic>
      <p:pic>
        <p:nvPicPr>
          <p:cNvPr id="120838" name="Picture 6" descr="C:\Users\kleincpk\Desktop\2011\AIS\AIS Photos\boaters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2227385" cy="2895600"/>
          </a:xfrm>
          <a:prstGeom prst="rect">
            <a:avLst/>
          </a:prstGeom>
          <a:noFill/>
        </p:spPr>
      </p:pic>
      <p:pic>
        <p:nvPicPr>
          <p:cNvPr id="120839" name="Picture 7" descr="C:\Users\kleincpk\Desktop\2011\AIS\AIS Photos\00411367[1].jpg"/>
          <p:cNvPicPr>
            <a:picLocks noChangeAspect="1" noChangeArrowheads="1"/>
          </p:cNvPicPr>
          <p:nvPr/>
        </p:nvPicPr>
        <p:blipFill>
          <a:blip r:embed="rId6" cstate="print"/>
          <a:srcRect l="16423" t="13869" r="20073" b="17518"/>
          <a:stretch>
            <a:fillRect/>
          </a:stretch>
        </p:blipFill>
        <p:spPr bwMode="auto">
          <a:xfrm>
            <a:off x="2743200" y="762000"/>
            <a:ext cx="3291192" cy="2667000"/>
          </a:xfrm>
          <a:prstGeom prst="rect">
            <a:avLst/>
          </a:prstGeom>
          <a:noFill/>
        </p:spPr>
      </p:pic>
      <p:pic>
        <p:nvPicPr>
          <p:cNvPr id="120840" name="Picture 8" descr="C:\Users\kleincpk\Desktop\2011\AIS\AIS Photos\exotic2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86275"/>
            <a:ext cx="1666875" cy="2371725"/>
          </a:xfrm>
          <a:prstGeom prst="rect">
            <a:avLst/>
          </a:prstGeom>
          <a:noFill/>
        </p:spPr>
      </p:pic>
      <p:pic>
        <p:nvPicPr>
          <p:cNvPr id="120841" name="Picture 9" descr="C:\Users\kleincpk\Desktop\2011\AIS\AIS Photos\milfoilposter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3385820"/>
            <a:ext cx="2209800" cy="2062480"/>
          </a:xfrm>
          <a:prstGeom prst="rect">
            <a:avLst/>
          </a:prstGeom>
          <a:noFill/>
        </p:spPr>
      </p:pic>
      <p:pic>
        <p:nvPicPr>
          <p:cNvPr id="120842" name="Picture 10" descr="C:\Users\kleincpk\Desktop\2011\AIS\AIS Photos\THREAT CAMPAIGN - VEGAS BILLBOAR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581400"/>
            <a:ext cx="275440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Washington Signs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76200" y="1371600"/>
            <a:ext cx="3810000" cy="5334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Remind boaters to clean vessels prior to leaving launch</a:t>
            </a:r>
          </a:p>
          <a:p>
            <a:r>
              <a:rPr lang="en-US" sz="3600" b="1" dirty="0" smtClean="0">
                <a:solidFill>
                  <a:srgbClr val="C00000"/>
                </a:solidFill>
              </a:rPr>
              <a:t>Informs the public of the presence of AIS in a particular </a:t>
            </a:r>
            <a:r>
              <a:rPr lang="en-US" sz="3600" b="1" dirty="0" err="1" smtClean="0">
                <a:solidFill>
                  <a:srgbClr val="C00000"/>
                </a:solidFill>
              </a:rPr>
              <a:t>waterbody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31868" t="15247" r="32977" b="19585"/>
          <a:stretch>
            <a:fillRect/>
          </a:stretch>
        </p:blipFill>
        <p:spPr>
          <a:xfrm>
            <a:off x="6553200" y="1143000"/>
            <a:ext cx="2398040" cy="3200400"/>
          </a:xfrm>
          <a:prstGeom prst="rect">
            <a:avLst/>
          </a:prstGeom>
          <a:noFill/>
          <a:ln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31859" t="15277" r="33067" b="19522"/>
          <a:stretch>
            <a:fillRect/>
          </a:stretch>
        </p:blipFill>
        <p:spPr>
          <a:xfrm>
            <a:off x="3886200" y="3581400"/>
            <a:ext cx="2511589" cy="32766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480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So They Are Mobile, Now what do we do?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1858" name="Picture 2" descr="C:\Users\kleincpk\Desktop\2011\AIS\AIS Photos\frogsalad.jpg"/>
          <p:cNvPicPr>
            <a:picLocks noChangeAspect="1" noChangeArrowheads="1"/>
          </p:cNvPicPr>
          <p:nvPr/>
        </p:nvPicPr>
        <p:blipFill>
          <a:blip r:embed="rId3" cstate="print"/>
          <a:srcRect l="10465" t="4651" r="17442" b="6977"/>
          <a:stretch>
            <a:fillRect/>
          </a:stretch>
        </p:blipFill>
        <p:spPr bwMode="auto">
          <a:xfrm>
            <a:off x="2286000" y="1828800"/>
            <a:ext cx="4724400" cy="43434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kleincpk\Desktop\2011\AIS\AIS Photos\Hu, Ke Le L203176 (Florida Soft Shell Turtles)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6276" y="1295400"/>
            <a:ext cx="3059124" cy="40791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CHECKSTATION / Inspection Authority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5105400"/>
            <a:ext cx="7772400" cy="1500187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Fish and Wildlife Officers were given special authority by the Washington Legislator to conduct roadside check stations to check specifically for Aquatic Invasive Species.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5" name="Picture 5" descr="C:\Documents and Settings\andereca\Application Data\Microsoft\Media Catalog\P1010008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8600" y="1295400"/>
            <a:ext cx="5562600" cy="4075568"/>
          </a:xfrm>
          <a:ln/>
        </p:spPr>
      </p:pic>
      <p:pic>
        <p:nvPicPr>
          <p:cNvPr id="6" name="Picture 5" descr="C:\Documents and Settings\andereca\Application Data\Microsoft\Media Catalog\P101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2400" y="1295400"/>
            <a:ext cx="5562600" cy="4075569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60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INFORMATION ON CHECKSTATIONS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459287" cy="579120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All Check Stations are </a:t>
            </a:r>
            <a:r>
              <a:rPr lang="en-US" sz="2400" b="1" dirty="0" smtClean="0">
                <a:solidFill>
                  <a:srgbClr val="C00000"/>
                </a:solidFill>
              </a:rPr>
              <a:t>MANDATORY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Most inspections of recreational watercraft only last 3-5 Minutes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Public is immune from AIS Laws at check stations if all department directives are followed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 Can be found on various roadways including highways or at boat launches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WSP Inspects all commercially hauled vessels at various Port of Entries and Weigh Stations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Designed to be educational/informational in nature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1858" name="Picture 2" descr="C:\Users\kleincpk\Desktop\2011\AIS\AIS Photos\063.JPG"/>
          <p:cNvPicPr>
            <a:picLocks noChangeAspect="1" noChangeArrowheads="1"/>
          </p:cNvPicPr>
          <p:nvPr/>
        </p:nvPicPr>
        <p:blipFill>
          <a:blip r:embed="rId3" cstate="print"/>
          <a:srcRect l="15455" t="10909" r="5455" b="25455"/>
          <a:stretch>
            <a:fillRect/>
          </a:stretch>
        </p:blipFill>
        <p:spPr bwMode="auto">
          <a:xfrm>
            <a:off x="4724400" y="2362200"/>
            <a:ext cx="4419600" cy="2667000"/>
          </a:xfrm>
          <a:prstGeom prst="rect">
            <a:avLst/>
          </a:prstGeom>
          <a:noFill/>
        </p:spPr>
      </p:pic>
      <p:pic>
        <p:nvPicPr>
          <p:cNvPr id="123906" name="Picture 2" descr="C:\Users\kleincpk\Desktop\2011\Check Station Info\AllwatercraftWSDFW A Board 4.jpg"/>
          <p:cNvPicPr>
            <a:picLocks noChangeAspect="1" noChangeArrowheads="1"/>
          </p:cNvPicPr>
          <p:nvPr/>
        </p:nvPicPr>
        <p:blipFill>
          <a:blip r:embed="rId4" cstate="print"/>
          <a:srcRect l="52400"/>
          <a:stretch>
            <a:fillRect/>
          </a:stretch>
        </p:blipFill>
        <p:spPr bwMode="auto">
          <a:xfrm>
            <a:off x="4953000" y="914400"/>
            <a:ext cx="3810000" cy="5771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828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How you can Help Prevent the Spread of Invasive Species</a:t>
            </a:r>
            <a:endParaRPr 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077200" cy="4953000"/>
          </a:xfrm>
        </p:spPr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Remove visible plants and animals from your boat, trailer, and any other equipment before leaving any </a:t>
            </a:r>
            <a:r>
              <a:rPr lang="en-US" sz="2800" dirty="0" err="1">
                <a:solidFill>
                  <a:srgbClr val="C00000"/>
                </a:solidFill>
              </a:rPr>
              <a:t>waterbody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Drain water from the motor, live well, bilge, and transom wells before leaving the ramp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Dispose of bait away from water</a:t>
            </a: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</a:pP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8916" name="Picture 4" descr="bt-trl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4572000"/>
            <a:ext cx="6248400" cy="2133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INDUSTRIES AFFECTED BY INVASIVE SPECIES REGULATIONS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0060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PET TRADE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SHIPPING/DISTRIBUTION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FLOAT PLANES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MINING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AGRICULTURE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FISHING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HUNTING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Many Others…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17410" name="Picture 2" descr="C:\Users\kleincpk\Desktop\2011\AIS\AIS Response Photos\Import Emphasis\P101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3886200" cy="5181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 YOUR INDUSTRY IS AFFECTED BY INVASIVE SPECIES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447800"/>
            <a:ext cx="38100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Boaters and other water users are a pathway allowing some of these species to spread rapidly.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This spread has led to more restrictive legislation, increased fees, limited access to certain water bodies.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C:\Users\kleincpk\Desktop\59968836[1]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676400"/>
            <a:ext cx="5105400" cy="46481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ana-usa.com/images/gallery01/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286250"/>
          </a:xfrm>
          <a:prstGeom prst="rect">
            <a:avLst/>
          </a:prstGeom>
          <a:noFill/>
        </p:spPr>
      </p:pic>
      <p:pic>
        <p:nvPicPr>
          <p:cNvPr id="20483" name="Picture 3" descr="C:\Users\kleincpk\Desktop\2011\AIS\AIS Photos\aquarium_dump[1]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352800"/>
            <a:ext cx="5486400" cy="3505200"/>
          </a:xfrm>
          <a:prstGeom prst="rect">
            <a:avLst/>
          </a:prstGeom>
          <a:noFill/>
        </p:spPr>
      </p:pic>
      <p:pic>
        <p:nvPicPr>
          <p:cNvPr id="20485" name="Picture 5" descr="http://thewolfweb.com/photos/00411367.jpg"/>
          <p:cNvPicPr>
            <a:picLocks noChangeAspect="1" noChangeArrowheads="1"/>
          </p:cNvPicPr>
          <p:nvPr/>
        </p:nvPicPr>
        <p:blipFill>
          <a:blip r:embed="rId5" cstate="print"/>
          <a:srcRect l="19167" t="15722" r="21833" b="20278"/>
          <a:stretch>
            <a:fillRect/>
          </a:stretch>
        </p:blipFill>
        <p:spPr bwMode="auto">
          <a:xfrm>
            <a:off x="0" y="3200400"/>
            <a:ext cx="449580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Industry’s Potential Role in Preventing Invasive Species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447800"/>
            <a:ext cx="38100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State doesn’t have the funding to check every boat.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Industry can put measures in place to reduce the threat of spreading different species.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Additional measures from private industry will also help educate the public.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SOLUTIONS TO INVASIVE SPECIES PROBLEM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52600"/>
            <a:ext cx="38100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Requiring equipment/vessels to be decontaminated.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Availability of decontamination.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Awareness of the problem and what can be done.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8434" name="Picture 2" descr="http://www.dec.ny.gov/images/fish_marine_images/invremoveweed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2057400"/>
            <a:ext cx="4559011" cy="3429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ADDITIONAL TRAINING AVAILABLE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47800"/>
            <a:ext cx="3810000" cy="487680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WDFW is available to provide additional training to certify employees at: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Invasive Species Inspections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Decontamination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65538" name="Picture 2" descr="C:\Users\kleincpk\Desktop\2011\AIS\AIS Photos\Picture 046.jpg"/>
          <p:cNvPicPr>
            <a:picLocks noChangeAspect="1" noChangeArrowheads="1"/>
          </p:cNvPicPr>
          <p:nvPr/>
        </p:nvPicPr>
        <p:blipFill>
          <a:blip r:embed="rId3" cstate="print"/>
          <a:srcRect l="12245" r="12755"/>
          <a:stretch>
            <a:fillRect/>
          </a:stretch>
        </p:blipFill>
        <p:spPr bwMode="auto">
          <a:xfrm>
            <a:off x="4572000" y="1828800"/>
            <a:ext cx="4343400" cy="4343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b="1" dirty="0" smtClean="0">
                <a:solidFill>
                  <a:srgbClr val="C00000"/>
                </a:solidFill>
              </a:rPr>
              <a:t>Questions?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00000"/>
                </a:solidFill>
              </a:rPr>
              <a:t>Contact Information </a:t>
            </a:r>
          </a:p>
        </p:txBody>
      </p:sp>
      <p:sp>
        <p:nvSpPr>
          <p:cNvPr id="3993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077200" cy="30480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 smtClean="0"/>
          </a:p>
          <a:p>
            <a:pPr eaLnBrk="1" hangingPunct="1"/>
            <a:r>
              <a:rPr lang="en-US" sz="3600" b="1" dirty="0" smtClean="0">
                <a:solidFill>
                  <a:srgbClr val="C00000"/>
                </a:solidFill>
              </a:rPr>
              <a:t>WDFW AIS Statewide Enforcement Sgt.</a:t>
            </a:r>
          </a:p>
          <a:p>
            <a:pPr eaLnBrk="1" hangingPunct="1">
              <a:buFontTx/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		Carl Klein-  (360)902-2346</a:t>
            </a:r>
          </a:p>
          <a:p>
            <a:pPr eaLnBrk="1" hangingPunct="1">
              <a:buFontTx/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		Carl.Klein@dfw.wa.gov	</a:t>
            </a:r>
          </a:p>
          <a:p>
            <a:pPr eaLnBrk="1" hangingPunct="1">
              <a:buFontTx/>
              <a:buNone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leincpk\Desktop\2011\AIS\AIS Photos\weeds_boat_trailer1[1].jpg"/>
          <p:cNvPicPr>
            <a:picLocks noChangeAspect="1" noChangeArrowheads="1"/>
          </p:cNvPicPr>
          <p:nvPr/>
        </p:nvPicPr>
        <p:blipFill>
          <a:blip r:embed="rId3" cstate="print"/>
          <a:srcRect t="22400" r="8800"/>
          <a:stretch>
            <a:fillRect/>
          </a:stretch>
        </p:blipFill>
        <p:spPr bwMode="auto">
          <a:xfrm>
            <a:off x="0" y="0"/>
            <a:ext cx="5791200" cy="3695700"/>
          </a:xfrm>
          <a:prstGeom prst="rect">
            <a:avLst/>
          </a:prstGeom>
          <a:noFill/>
        </p:spPr>
      </p:pic>
      <p:pic>
        <p:nvPicPr>
          <p:cNvPr id="21508" name="Picture 4" descr="http://www.stenabulk.com/PageFiles/1605/s_c_l_Large.jpg"/>
          <p:cNvPicPr>
            <a:picLocks noChangeAspect="1" noChangeArrowheads="1"/>
          </p:cNvPicPr>
          <p:nvPr/>
        </p:nvPicPr>
        <p:blipFill>
          <a:blip r:embed="rId4" cstate="print"/>
          <a:srcRect l="4159" t="4464" r="4333" b="16664"/>
          <a:stretch>
            <a:fillRect/>
          </a:stretch>
        </p:blipFill>
        <p:spPr bwMode="auto">
          <a:xfrm>
            <a:off x="2438400" y="3048000"/>
            <a:ext cx="6705600" cy="3810000"/>
          </a:xfrm>
          <a:prstGeom prst="rect">
            <a:avLst/>
          </a:prstGeom>
          <a:noFill/>
        </p:spPr>
      </p:pic>
      <p:pic>
        <p:nvPicPr>
          <p:cNvPr id="21510" name="Picture 6" descr="http://www.nationalparkstraveler.com/files/storyphotos/Encrusted_Bottom-oklahoma.jpg?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0"/>
            <a:ext cx="3352800" cy="3048000"/>
          </a:xfrm>
          <a:prstGeom prst="rect">
            <a:avLst/>
          </a:prstGeom>
          <a:noFill/>
        </p:spPr>
      </p:pic>
      <p:pic>
        <p:nvPicPr>
          <p:cNvPr id="21512" name="Picture 8" descr="http://images.morris.com/images/juneau/mdControlled/cms/2010/02/18/564577127.jpg"/>
          <p:cNvPicPr>
            <a:picLocks noChangeAspect="1" noChangeArrowheads="1"/>
          </p:cNvPicPr>
          <p:nvPr/>
        </p:nvPicPr>
        <p:blipFill>
          <a:blip r:embed="rId6" cstate="print"/>
          <a:srcRect l="5642" r="4088"/>
          <a:stretch>
            <a:fillRect/>
          </a:stretch>
        </p:blipFill>
        <p:spPr bwMode="auto">
          <a:xfrm>
            <a:off x="0" y="3048000"/>
            <a:ext cx="2438400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http://farm3.static.flickr.com/2318/2131235780_4ea82bd7cc.jpg"/>
          <p:cNvPicPr>
            <a:picLocks noChangeAspect="1" noChangeArrowheads="1"/>
          </p:cNvPicPr>
          <p:nvPr/>
        </p:nvPicPr>
        <p:blipFill>
          <a:blip r:embed="rId3" cstate="print"/>
          <a:srcRect t="14489" r="11733"/>
          <a:stretch>
            <a:fillRect/>
          </a:stretch>
        </p:blipFill>
        <p:spPr bwMode="auto">
          <a:xfrm>
            <a:off x="0" y="0"/>
            <a:ext cx="3880338" cy="2819400"/>
          </a:xfrm>
          <a:prstGeom prst="rect">
            <a:avLst/>
          </a:prstGeom>
          <a:noFill/>
        </p:spPr>
      </p:pic>
      <p:pic>
        <p:nvPicPr>
          <p:cNvPr id="22538" name="Picture 10" descr="http://173.231.21.2/~bentsme/heart/wp-content/uploads/2011/01/201101crab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"/>
            <a:ext cx="3581400" cy="6858000"/>
          </a:xfrm>
          <a:prstGeom prst="rect">
            <a:avLst/>
          </a:prstGeom>
          <a:noFill/>
        </p:spPr>
      </p:pic>
      <p:pic>
        <p:nvPicPr>
          <p:cNvPr id="22532" name="Picture 4" descr="http://northernindianaaquaproducts.com/images/fish/tilapia%20jpg/tilapia%20jpg/tilapia-malar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057400"/>
            <a:ext cx="3810000" cy="3190875"/>
          </a:xfrm>
          <a:prstGeom prst="rect">
            <a:avLst/>
          </a:prstGeom>
          <a:noFill/>
        </p:spPr>
      </p:pic>
      <p:pic>
        <p:nvPicPr>
          <p:cNvPr id="22534" name="Picture 6" descr="http://upload.wikimedia.org/wikipedia/commons/b/b0/Shanghai-Supermarket-Bullfrogs-2612.JPG"/>
          <p:cNvPicPr>
            <a:picLocks noChangeAspect="1" noChangeArrowheads="1"/>
          </p:cNvPicPr>
          <p:nvPr/>
        </p:nvPicPr>
        <p:blipFill>
          <a:blip r:embed="rId6" cstate="print"/>
          <a:srcRect l="15000" t="12500" r="11875" b="7500"/>
          <a:stretch>
            <a:fillRect/>
          </a:stretch>
        </p:blipFill>
        <p:spPr bwMode="auto">
          <a:xfrm>
            <a:off x="-1" y="3886200"/>
            <a:ext cx="3621881" cy="2971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bioweb.uwlax.edu/bio203/2010/aspenson_kris/Mute-Swans-Wel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4022" y="3581400"/>
            <a:ext cx="5509978" cy="3276600"/>
          </a:xfrm>
          <a:prstGeom prst="rect">
            <a:avLst/>
          </a:prstGeom>
          <a:noFill/>
        </p:spPr>
      </p:pic>
      <p:pic>
        <p:nvPicPr>
          <p:cNvPr id="23556" name="Picture 4" descr="http://lh3.google.com/monty.qcetech/RuNDQ4jgQPI/AAAAAAAAAXI/fK2A5VwejC8/s800/turtle3.jpg"/>
          <p:cNvPicPr>
            <a:picLocks noChangeAspect="1" noChangeArrowheads="1"/>
          </p:cNvPicPr>
          <p:nvPr/>
        </p:nvPicPr>
        <p:blipFill>
          <a:blip r:embed="rId4" cstate="print"/>
          <a:srcRect l="9167" t="5702" r="6833" b="16103"/>
          <a:stretch>
            <a:fillRect/>
          </a:stretch>
        </p:blipFill>
        <p:spPr bwMode="auto">
          <a:xfrm>
            <a:off x="0" y="4572000"/>
            <a:ext cx="3692769" cy="2286000"/>
          </a:xfrm>
          <a:prstGeom prst="rect">
            <a:avLst/>
          </a:prstGeom>
          <a:noFill/>
        </p:spPr>
      </p:pic>
      <p:pic>
        <p:nvPicPr>
          <p:cNvPr id="23560" name="Picture 8" descr="http://www.extremescience.com/images/piranh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8674" y="0"/>
            <a:ext cx="3575326" cy="3581400"/>
          </a:xfrm>
          <a:prstGeom prst="rect">
            <a:avLst/>
          </a:prstGeom>
          <a:noFill/>
        </p:spPr>
      </p:pic>
      <p:pic>
        <p:nvPicPr>
          <p:cNvPr id="23562" name="Picture 10" descr="http://apps.acesag.auburn.edu/mediamax/pdata/271.jpg"/>
          <p:cNvPicPr>
            <a:picLocks noChangeAspect="1" noChangeArrowheads="1"/>
          </p:cNvPicPr>
          <p:nvPr/>
        </p:nvPicPr>
        <p:blipFill>
          <a:blip r:embed="rId6" cstate="print"/>
          <a:srcRect t="3949" r="2303" b="5693"/>
          <a:stretch>
            <a:fillRect/>
          </a:stretch>
        </p:blipFill>
        <p:spPr bwMode="auto">
          <a:xfrm>
            <a:off x="0" y="0"/>
            <a:ext cx="5562600" cy="3124200"/>
          </a:xfrm>
          <a:prstGeom prst="rect">
            <a:avLst/>
          </a:prstGeom>
          <a:noFill/>
        </p:spPr>
      </p:pic>
      <p:pic>
        <p:nvPicPr>
          <p:cNvPr id="23558" name="Picture 6" descr="http://www.knowledgerush.com/wiki_image/8/88/Alligator_snapping_turtl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14600"/>
            <a:ext cx="3698960" cy="21177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3.bp.blogspot.com/_ieB8vnFSIjs/SkpdXuZoowI/AAAAAAAAAl8/r5Db9dLbwJ8/s400/6-20-09-20+Juneau+Float+Plane+Lan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15000" cy="3800475"/>
          </a:xfrm>
          <a:prstGeom prst="rect">
            <a:avLst/>
          </a:prstGeom>
          <a:noFill/>
        </p:spPr>
      </p:pic>
      <p:pic>
        <p:nvPicPr>
          <p:cNvPr id="19460" name="Picture 4" descr="http://www.johnnyjet.com/images/June262002AmbergettingtheideaoftakingaFloatPla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0"/>
            <a:ext cx="4286250" cy="3214688"/>
          </a:xfrm>
          <a:prstGeom prst="rect">
            <a:avLst/>
          </a:prstGeom>
          <a:noFill/>
        </p:spPr>
      </p:pic>
      <p:pic>
        <p:nvPicPr>
          <p:cNvPr id="19462" name="Picture 6" descr="http://www.for.gov.bc.ca/dsc/album/trans/float_pl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572000" cy="3657600"/>
          </a:xfrm>
          <a:prstGeom prst="rect">
            <a:avLst/>
          </a:prstGeom>
          <a:noFill/>
        </p:spPr>
      </p:pic>
      <p:pic>
        <p:nvPicPr>
          <p:cNvPr id="19464" name="Picture 8" descr="http://2.bp.blogspot.com/_2_Pna9eA6CU/S7UHiBvGpCI/AAAAAAAAQmw/Gcwo-7azb9U/s640/bilde.jpg"/>
          <p:cNvPicPr>
            <a:picLocks noChangeAspect="1" noChangeArrowheads="1"/>
          </p:cNvPicPr>
          <p:nvPr/>
        </p:nvPicPr>
        <p:blipFill>
          <a:blip r:embed="rId6" cstate="print"/>
          <a:srcRect l="24417"/>
          <a:stretch>
            <a:fillRect/>
          </a:stretch>
        </p:blipFill>
        <p:spPr bwMode="auto">
          <a:xfrm>
            <a:off x="4495800" y="2971800"/>
            <a:ext cx="4648200" cy="38862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biggamehunt.net/graphics/photos_talltales/a_schultz_wild_bo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0000" cy="3810000"/>
          </a:xfrm>
          <a:prstGeom prst="rect">
            <a:avLst/>
          </a:prstGeom>
          <a:noFill/>
        </p:spPr>
      </p:pic>
      <p:pic>
        <p:nvPicPr>
          <p:cNvPr id="24580" name="Picture 4" descr="http://www.hunt101.com/data/500/pics_153.jpg"/>
          <p:cNvPicPr>
            <a:picLocks noChangeAspect="1" noChangeArrowheads="1"/>
          </p:cNvPicPr>
          <p:nvPr/>
        </p:nvPicPr>
        <p:blipFill>
          <a:blip r:embed="rId4" cstate="print"/>
          <a:srcRect b="13681"/>
          <a:stretch>
            <a:fillRect/>
          </a:stretch>
        </p:blipFill>
        <p:spPr bwMode="auto">
          <a:xfrm>
            <a:off x="3729692" y="3352800"/>
            <a:ext cx="5414307" cy="3505200"/>
          </a:xfrm>
          <a:prstGeom prst="rect">
            <a:avLst/>
          </a:prstGeom>
          <a:noFill/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00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13" descr="http://redoubtreporter.files.wordpress.com/2010/03/northern_pike_lobby_adfg-w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0"/>
            <a:ext cx="5410200" cy="33210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1290</Words>
  <Application>Microsoft Office PowerPoint</Application>
  <PresentationFormat>On-screen Show (4:3)</PresentationFormat>
  <Paragraphs>219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Image</vt:lpstr>
      <vt:lpstr>Slide 1</vt:lpstr>
      <vt:lpstr>What is an Invasive Species?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Eurasian Water Milfoil</vt:lpstr>
      <vt:lpstr>New Zealand Mud Snails  Established and Controlled (For Now)</vt:lpstr>
      <vt:lpstr>Mitten Crab (not established in PNW, yet!)</vt:lpstr>
      <vt:lpstr>Bullfrogs ESTABLISHED</vt:lpstr>
      <vt:lpstr>Tunicates (Three Species)</vt:lpstr>
      <vt:lpstr>Nutria ESTABLISHED</vt:lpstr>
      <vt:lpstr>Rusty/Red Swamp Crayfish ESTABLISHED</vt:lpstr>
      <vt:lpstr>MICROSOPIC INVADERS</vt:lpstr>
      <vt:lpstr>LETS MAKE SURE THEY DON’T MAKE IT</vt:lpstr>
      <vt:lpstr>Asian Carp </vt:lpstr>
      <vt:lpstr>Northern Snakehead</vt:lpstr>
      <vt:lpstr>Northern Snakehead - Concerns</vt:lpstr>
      <vt:lpstr>Invasive Feral Hogs NOT PRESENT</vt:lpstr>
      <vt:lpstr>Feral Hogs HOW BAD CAN THEY BE???</vt:lpstr>
      <vt:lpstr>Biologic/Environmental  Damage </vt:lpstr>
      <vt:lpstr>Introduce and Spread Disease</vt:lpstr>
      <vt:lpstr>Invasive Species . . .</vt:lpstr>
      <vt:lpstr>Slide 28</vt:lpstr>
      <vt:lpstr>FINANCIAL IMPACTS</vt:lpstr>
      <vt:lpstr>HOW DO WE STOP THEM FROM INVADING WASHINGTON?</vt:lpstr>
      <vt:lpstr>A variety of educational materials have been developed . . .  </vt:lpstr>
      <vt:lpstr>SIGNAGE HAS BEEN INSTRUMENTAL</vt:lpstr>
      <vt:lpstr>Washington Signs</vt:lpstr>
      <vt:lpstr>So They Are Mobile, Now what do we do?</vt:lpstr>
      <vt:lpstr>CHECKSTATION / Inspection Authority</vt:lpstr>
      <vt:lpstr>INFORMATION ON CHECKSTATIONS</vt:lpstr>
      <vt:lpstr>How you can Help Prevent the Spread of Invasive Species</vt:lpstr>
      <vt:lpstr>INDUSTRIES AFFECTED BY INVASIVE SPECIES REGULATIONS</vt:lpstr>
      <vt:lpstr>HOW YOUR INDUSTRY IS AFFECTED BY INVASIVE SPECIES</vt:lpstr>
      <vt:lpstr>Industry’s Potential Role in Preventing Invasive Species</vt:lpstr>
      <vt:lpstr>SOLUTIONS TO INVASIVE SPECIES PROBLEM</vt:lpstr>
      <vt:lpstr>ADDITIONAL TRAINING AVAILABLE</vt:lpstr>
      <vt:lpstr>Questions?</vt:lpstr>
      <vt:lpstr>Contact Information </vt:lpstr>
    </vt:vector>
  </TitlesOfParts>
  <Company>WDFW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justincase</dc:creator>
  <cp:lastModifiedBy>test</cp:lastModifiedBy>
  <cp:revision>171</cp:revision>
  <dcterms:created xsi:type="dcterms:W3CDTF">2011-02-03T17:56:42Z</dcterms:created>
  <dcterms:modified xsi:type="dcterms:W3CDTF">2011-11-23T17:34:36Z</dcterms:modified>
</cp:coreProperties>
</file>